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2" r:id="rId1"/>
  </p:sldMasterIdLst>
  <p:notesMasterIdLst>
    <p:notesMasterId r:id="rId19"/>
  </p:notesMasterIdLst>
  <p:sldIdLst>
    <p:sldId id="256" r:id="rId2"/>
    <p:sldId id="495" r:id="rId3"/>
    <p:sldId id="490" r:id="rId4"/>
    <p:sldId id="489" r:id="rId5"/>
    <p:sldId id="491" r:id="rId6"/>
    <p:sldId id="493" r:id="rId7"/>
    <p:sldId id="496" r:id="rId8"/>
    <p:sldId id="498" r:id="rId9"/>
    <p:sldId id="497" r:id="rId10"/>
    <p:sldId id="488" r:id="rId11"/>
    <p:sldId id="500" r:id="rId12"/>
    <p:sldId id="499" r:id="rId13"/>
    <p:sldId id="469" r:id="rId14"/>
    <p:sldId id="479" r:id="rId15"/>
    <p:sldId id="460" r:id="rId16"/>
    <p:sldId id="481" r:id="rId17"/>
    <p:sldId id="477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070BD8-BC1E-9649-81FB-F587882D54F0}">
          <p14:sldIdLst>
            <p14:sldId id="256"/>
            <p14:sldId id="495"/>
            <p14:sldId id="490"/>
            <p14:sldId id="489"/>
            <p14:sldId id="491"/>
            <p14:sldId id="493"/>
            <p14:sldId id="496"/>
            <p14:sldId id="498"/>
            <p14:sldId id="497"/>
            <p14:sldId id="488"/>
            <p14:sldId id="500"/>
            <p14:sldId id="499"/>
            <p14:sldId id="469"/>
            <p14:sldId id="479"/>
            <p14:sldId id="460"/>
            <p14:sldId id="481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1" autoAdjust="0"/>
    <p:restoredTop sz="96318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204" y="114"/>
      </p:cViewPr>
      <p:guideLst>
        <p:guide orient="horz" pos="1620"/>
        <p:guide pos="2900"/>
      </p:guideLst>
    </p:cSldViewPr>
  </p:slideViewPr>
  <p:outlineViewPr>
    <p:cViewPr>
      <p:scale>
        <a:sx n="33" d="100"/>
        <a:sy n="33" d="100"/>
      </p:scale>
      <p:origin x="0" y="-27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513DF-3BE3-B349-90EE-2C5D281B0BD3}" type="datetimeFigureOut">
              <a:rPr lang="en-US" smtClean="0"/>
              <a:pPr/>
              <a:t>2016-11-10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65158-EAA1-364E-8289-C6CA3BB875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03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Proliferation of </a:t>
            </a:r>
            <a:r>
              <a:rPr lang="en-GB" sz="1200" dirty="0" err="1" smtClean="0"/>
              <a:t>IoT</a:t>
            </a:r>
            <a:r>
              <a:rPr lang="en-GB" sz="1200" dirty="0" smtClean="0"/>
              <a:t> platforms, standards and technologies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Leading to fragmentation, and silos for product &amp; data</a:t>
            </a:r>
          </a:p>
          <a:p>
            <a:r>
              <a:rPr lang="en-GB" sz="1200" dirty="0" smtClean="0"/>
              <a:t>Web as interoperability layer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Counter fragmentation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Reduce complexity &amp; costs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Increase market size</a:t>
            </a:r>
          </a:p>
          <a:p>
            <a:r>
              <a:rPr lang="en-GB" sz="1200" dirty="0" smtClean="0"/>
              <a:t>Web of Things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Simplified app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Uniform approach to semantics and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Local things for the sensors and</a:t>
            </a:r>
            <a:r>
              <a:rPr lang="en-GB" baseline="0" dirty="0" smtClean="0"/>
              <a:t> actuators connected to that device. Software objects for controlling remote things for </a:t>
            </a:r>
            <a:r>
              <a:rPr lang="en-GB" baseline="0" smtClean="0"/>
              <a:t>distributed control.</a:t>
            </a:r>
            <a:endParaRPr lang="en-GB" smtClean="0"/>
          </a:p>
          <a:p>
            <a:r>
              <a:rPr lang="en-GB" dirty="0" smtClean="0"/>
              <a:t>You could mention the role of object histories – where</a:t>
            </a:r>
            <a:r>
              <a:rPr lang="en-GB" baseline="0" dirty="0" smtClean="0"/>
              <a:t> has it been, what has happened to it,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9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</a:t>
            </a:r>
            <a:r>
              <a:rPr lang="en-US" baseline="0" dirty="0" smtClean="0"/>
              <a:t> figure is out of date… mention JSON-LD,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2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7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1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973"/>
          <a:stretch>
            <a:fillRect/>
          </a:stretch>
        </p:blipFill>
        <p:spPr>
          <a:xfrm>
            <a:off x="179294" y="887506"/>
            <a:ext cx="8787384" cy="395754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4" y="1626253"/>
            <a:ext cx="8307387" cy="1214438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4" y="2857500"/>
            <a:ext cx="8307387" cy="564777"/>
          </a:xfrm>
        </p:spPr>
        <p:txBody>
          <a:bodyPr>
            <a:normAutofit/>
          </a:bodyPr>
          <a:lstStyle>
            <a:lvl1pPr marL="0" indent="0" algn="ctr">
              <a:spcBef>
                <a:spcPts val="22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914400"/>
            <a:ext cx="533400" cy="273844"/>
          </a:xfrm>
        </p:spPr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108052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100137"/>
            <a:ext cx="8308039" cy="84632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1967472"/>
            <a:ext cx="4717676" cy="287346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4" y="2077640"/>
            <a:ext cx="3429093" cy="2682619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309"/>
          <a:stretch>
            <a:fillRect/>
          </a:stretch>
        </p:blipFill>
        <p:spPr>
          <a:xfrm>
            <a:off x="182881" y="884682"/>
            <a:ext cx="5133975" cy="395626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260661"/>
            <a:ext cx="431389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2127997"/>
            <a:ext cx="4313891" cy="256187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1" y="877421"/>
            <a:ext cx="3671047" cy="395706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877420"/>
            <a:ext cx="8787384" cy="158003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2496951"/>
            <a:ext cx="8346141" cy="760599"/>
          </a:xfrm>
        </p:spPr>
        <p:txBody>
          <a:bodyPr anchor="b"/>
          <a:lstStyle>
            <a:lvl1pPr algn="l"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3257550"/>
            <a:ext cx="8346141" cy="143232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880" y="2460811"/>
            <a:ext cx="8787384" cy="23809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309"/>
          <a:stretch>
            <a:fillRect/>
          </a:stretch>
        </p:blipFill>
        <p:spPr>
          <a:xfrm>
            <a:off x="3835213" y="884682"/>
            <a:ext cx="5133975" cy="395626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1" y="1260661"/>
            <a:ext cx="431389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1" y="2127997"/>
            <a:ext cx="4313891" cy="256187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1" y="884682"/>
            <a:ext cx="3671047" cy="165398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2537460"/>
            <a:ext cx="1837944" cy="23042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2537460"/>
            <a:ext cx="1837944" cy="23042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914400"/>
            <a:ext cx="533400" cy="273844"/>
          </a:xfrm>
        </p:spPr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108052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650"/>
          <a:stretch>
            <a:fillRect/>
          </a:stretch>
        </p:blipFill>
        <p:spPr>
          <a:xfrm>
            <a:off x="7445188" y="883597"/>
            <a:ext cx="1524000" cy="395650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048870"/>
            <a:ext cx="1447800" cy="3637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4" y="1048870"/>
            <a:ext cx="6669087" cy="3637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884682"/>
            <a:ext cx="8787384" cy="3957066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9" y="403623"/>
            <a:ext cx="752475" cy="264319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1721877"/>
            <a:ext cx="8308975" cy="296442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0832" y="4813509"/>
            <a:ext cx="533400" cy="1985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/37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8711"/>
          <a:stretch>
            <a:fillRect/>
          </a:stretch>
        </p:blipFill>
        <p:spPr>
          <a:xfrm>
            <a:off x="178000" y="884682"/>
            <a:ext cx="8788373" cy="3957066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1875"/>
          <a:stretch>
            <a:fillRect/>
          </a:stretch>
        </p:blipFill>
        <p:spPr>
          <a:xfrm>
            <a:off x="182881" y="884682"/>
            <a:ext cx="8785105" cy="395706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571750"/>
            <a:ext cx="6591300" cy="1028700"/>
          </a:xfrm>
        </p:spPr>
        <p:txBody>
          <a:bodyPr anchor="b" anchorCtr="0"/>
          <a:lstStyle>
            <a:lvl1pPr algn="r">
              <a:defRPr sz="3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3600450"/>
            <a:ext cx="6591300" cy="8001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22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73094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1780353"/>
            <a:ext cx="3840480" cy="289586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1780353"/>
            <a:ext cx="3840480" cy="289586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840423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006974"/>
            <a:ext cx="3840480" cy="484094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225"/>
              </a:spcBef>
              <a:buNone/>
              <a:defRPr sz="1800" b="0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2480982"/>
            <a:ext cx="3840480" cy="219432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006974"/>
            <a:ext cx="3840480" cy="484094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225"/>
              </a:spcBef>
              <a:buNone/>
              <a:defRPr sz="1800" b="0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2480982"/>
            <a:ext cx="3840480" cy="219432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7578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871"/>
          <a:stretch>
            <a:fillRect/>
          </a:stretch>
        </p:blipFill>
        <p:spPr>
          <a:xfrm>
            <a:off x="182880" y="884682"/>
            <a:ext cx="4228522" cy="395552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260661"/>
            <a:ext cx="369794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2" y="1200151"/>
            <a:ext cx="4101353" cy="34897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2127997"/>
            <a:ext cx="3697941" cy="256187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 algn="l" defTabSz="685800" rtl="0" eaLnBrk="1" latinLnBrk="0" hangingPunct="1">
              <a:lnSpc>
                <a:spcPct val="110000"/>
              </a:lnSpc>
              <a:spcBef>
                <a:spcPts val="15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79294" y="884682"/>
            <a:ext cx="8787384" cy="7578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6" y="1721879"/>
            <a:ext cx="8308975" cy="294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6" y="4840941"/>
            <a:ext cx="2398059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4840941"/>
            <a:ext cx="36576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914400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2450" y="394587"/>
            <a:ext cx="457200" cy="264319"/>
          </a:xfrm>
          <a:prstGeom prst="rect">
            <a:avLst/>
          </a:prstGeom>
        </p:spPr>
      </p:pic>
      <p:pic>
        <p:nvPicPr>
          <p:cNvPr id="9" name="Picture 8" descr="w3c_home_nb-transparent.png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7695768" y="312469"/>
            <a:ext cx="1029133" cy="4270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spcBef>
          <a:spcPts val="15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spcBef>
          <a:spcPts val="45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spcBef>
          <a:spcPts val="45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spcBef>
          <a:spcPts val="45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spcBef>
          <a:spcPts val="45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tiff"/><Relationship Id="rId18" Type="http://schemas.openxmlformats.org/officeDocument/2006/relationships/image" Target="../media/image35.tiff"/><Relationship Id="rId26" Type="http://schemas.openxmlformats.org/officeDocument/2006/relationships/image" Target="../media/image43.tiff"/><Relationship Id="rId39" Type="http://schemas.openxmlformats.org/officeDocument/2006/relationships/image" Target="../media/image56.tiff"/><Relationship Id="rId21" Type="http://schemas.openxmlformats.org/officeDocument/2006/relationships/image" Target="../media/image38.png"/><Relationship Id="rId34" Type="http://schemas.openxmlformats.org/officeDocument/2006/relationships/image" Target="../media/image51.tiff"/><Relationship Id="rId42" Type="http://schemas.openxmlformats.org/officeDocument/2006/relationships/image" Target="../media/image59.tiff"/><Relationship Id="rId47" Type="http://schemas.openxmlformats.org/officeDocument/2006/relationships/image" Target="../media/image64.tiff"/><Relationship Id="rId50" Type="http://schemas.openxmlformats.org/officeDocument/2006/relationships/image" Target="../media/image67.tiff"/><Relationship Id="rId55" Type="http://schemas.openxmlformats.org/officeDocument/2006/relationships/image" Target="../media/image72.png"/><Relationship Id="rId63" Type="http://schemas.openxmlformats.org/officeDocument/2006/relationships/image" Target="../media/image80.png"/><Relationship Id="rId7" Type="http://schemas.openxmlformats.org/officeDocument/2006/relationships/image" Target="../media/image24.jpeg"/><Relationship Id="rId2" Type="http://schemas.openxmlformats.org/officeDocument/2006/relationships/image" Target="../media/image19.tiff"/><Relationship Id="rId16" Type="http://schemas.openxmlformats.org/officeDocument/2006/relationships/image" Target="../media/image33.tiff"/><Relationship Id="rId20" Type="http://schemas.openxmlformats.org/officeDocument/2006/relationships/image" Target="../media/image37.tiff"/><Relationship Id="rId29" Type="http://schemas.openxmlformats.org/officeDocument/2006/relationships/image" Target="../media/image46.tiff"/><Relationship Id="rId41" Type="http://schemas.openxmlformats.org/officeDocument/2006/relationships/image" Target="../media/image58.tiff"/><Relationship Id="rId54" Type="http://schemas.openxmlformats.org/officeDocument/2006/relationships/image" Target="../media/image71.jpeg"/><Relationship Id="rId6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openxmlformats.org/officeDocument/2006/relationships/image" Target="../media/image28.tiff"/><Relationship Id="rId24" Type="http://schemas.openxmlformats.org/officeDocument/2006/relationships/image" Target="../media/image41.tiff"/><Relationship Id="rId32" Type="http://schemas.openxmlformats.org/officeDocument/2006/relationships/image" Target="../media/image49.tiff"/><Relationship Id="rId37" Type="http://schemas.openxmlformats.org/officeDocument/2006/relationships/image" Target="../media/image54.tiff"/><Relationship Id="rId40" Type="http://schemas.openxmlformats.org/officeDocument/2006/relationships/image" Target="../media/image57.tiff"/><Relationship Id="rId45" Type="http://schemas.openxmlformats.org/officeDocument/2006/relationships/image" Target="../media/image62.tiff"/><Relationship Id="rId53" Type="http://schemas.openxmlformats.org/officeDocument/2006/relationships/image" Target="../media/image70.gif"/><Relationship Id="rId58" Type="http://schemas.openxmlformats.org/officeDocument/2006/relationships/image" Target="../media/image75.png"/><Relationship Id="rId5" Type="http://schemas.openxmlformats.org/officeDocument/2006/relationships/image" Target="../media/image22.jpeg"/><Relationship Id="rId15" Type="http://schemas.openxmlformats.org/officeDocument/2006/relationships/image" Target="../media/image32.tiff"/><Relationship Id="rId23" Type="http://schemas.openxmlformats.org/officeDocument/2006/relationships/image" Target="../media/image40.tiff"/><Relationship Id="rId28" Type="http://schemas.openxmlformats.org/officeDocument/2006/relationships/image" Target="../media/image45.tiff"/><Relationship Id="rId36" Type="http://schemas.openxmlformats.org/officeDocument/2006/relationships/image" Target="../media/image53.tiff"/><Relationship Id="rId49" Type="http://schemas.openxmlformats.org/officeDocument/2006/relationships/image" Target="../media/image66.tiff"/><Relationship Id="rId57" Type="http://schemas.openxmlformats.org/officeDocument/2006/relationships/image" Target="../media/image74.png"/><Relationship Id="rId61" Type="http://schemas.openxmlformats.org/officeDocument/2006/relationships/image" Target="../media/image78.tiff"/><Relationship Id="rId10" Type="http://schemas.openxmlformats.org/officeDocument/2006/relationships/image" Target="../media/image27.tiff"/><Relationship Id="rId19" Type="http://schemas.openxmlformats.org/officeDocument/2006/relationships/image" Target="../media/image36.tiff"/><Relationship Id="rId31" Type="http://schemas.openxmlformats.org/officeDocument/2006/relationships/image" Target="../media/image48.tiff"/><Relationship Id="rId44" Type="http://schemas.openxmlformats.org/officeDocument/2006/relationships/image" Target="../media/image61.tiff"/><Relationship Id="rId52" Type="http://schemas.openxmlformats.org/officeDocument/2006/relationships/image" Target="../media/image69.png"/><Relationship Id="rId60" Type="http://schemas.openxmlformats.org/officeDocument/2006/relationships/image" Target="../media/image77.png"/><Relationship Id="rId4" Type="http://schemas.openxmlformats.org/officeDocument/2006/relationships/image" Target="../media/image21.png"/><Relationship Id="rId9" Type="http://schemas.openxmlformats.org/officeDocument/2006/relationships/image" Target="../media/image26.tiff"/><Relationship Id="rId14" Type="http://schemas.openxmlformats.org/officeDocument/2006/relationships/image" Target="../media/image31.tiff"/><Relationship Id="rId22" Type="http://schemas.openxmlformats.org/officeDocument/2006/relationships/image" Target="../media/image39.gif"/><Relationship Id="rId27" Type="http://schemas.openxmlformats.org/officeDocument/2006/relationships/image" Target="../media/image44.tiff"/><Relationship Id="rId30" Type="http://schemas.openxmlformats.org/officeDocument/2006/relationships/image" Target="../media/image47.tiff"/><Relationship Id="rId35" Type="http://schemas.openxmlformats.org/officeDocument/2006/relationships/image" Target="../media/image52.tiff"/><Relationship Id="rId43" Type="http://schemas.openxmlformats.org/officeDocument/2006/relationships/image" Target="../media/image60.tiff"/><Relationship Id="rId48" Type="http://schemas.openxmlformats.org/officeDocument/2006/relationships/image" Target="../media/image65.tiff"/><Relationship Id="rId56" Type="http://schemas.openxmlformats.org/officeDocument/2006/relationships/image" Target="../media/image73.png"/><Relationship Id="rId8" Type="http://schemas.openxmlformats.org/officeDocument/2006/relationships/image" Target="../media/image25.jpeg"/><Relationship Id="rId51" Type="http://schemas.openxmlformats.org/officeDocument/2006/relationships/image" Target="../media/image68.tiff"/><Relationship Id="rId3" Type="http://schemas.openxmlformats.org/officeDocument/2006/relationships/image" Target="../media/image20.png"/><Relationship Id="rId12" Type="http://schemas.openxmlformats.org/officeDocument/2006/relationships/image" Target="../media/image29.tiff"/><Relationship Id="rId17" Type="http://schemas.openxmlformats.org/officeDocument/2006/relationships/image" Target="../media/image34.tiff"/><Relationship Id="rId25" Type="http://schemas.openxmlformats.org/officeDocument/2006/relationships/image" Target="../media/image42.tiff"/><Relationship Id="rId33" Type="http://schemas.openxmlformats.org/officeDocument/2006/relationships/image" Target="../media/image50.tiff"/><Relationship Id="rId38" Type="http://schemas.openxmlformats.org/officeDocument/2006/relationships/image" Target="../media/image55.tiff"/><Relationship Id="rId46" Type="http://schemas.openxmlformats.org/officeDocument/2006/relationships/image" Target="../media/image63.tiff"/><Relationship Id="rId59" Type="http://schemas.openxmlformats.org/officeDocument/2006/relationships/image" Target="../media/image7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gif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gif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jp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w3.org/WoT/IG/" TargetMode="External"/><Relationship Id="rId7" Type="http://schemas.openxmlformats.org/officeDocument/2006/relationships/hyperlink" Target="http://w3c.github.io/wot/current-practices/wot-practices.html" TargetMode="External"/><Relationship Id="rId2" Type="http://schemas.openxmlformats.org/officeDocument/2006/relationships/hyperlink" Target="https://www.w3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3c.github.io/wot/charters/wot-white-paper-2016.html" TargetMode="External"/><Relationship Id="rId5" Type="http://schemas.openxmlformats.org/officeDocument/2006/relationships/hyperlink" Target="https://www.w3.org/2016/09/wot-wg-charter.html" TargetMode="External"/><Relationship Id="rId4" Type="http://schemas.openxmlformats.org/officeDocument/2006/relationships/hyperlink" Target="https://www.w3.org/standards/webarch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073" y="1708241"/>
            <a:ext cx="7559749" cy="1478019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Introduction to W3C Web of Things</a:t>
            </a:r>
            <a:br>
              <a:rPr lang="en-US" dirty="0" smtClean="0">
                <a:solidFill>
                  <a:srgbClr val="FFFF00"/>
                </a:solidFill>
              </a:rPr>
            </a:br>
            <a:endParaRPr lang="en-US" sz="2400" i="1" dirty="0"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6135" y="3657600"/>
            <a:ext cx="6230540" cy="983307"/>
          </a:xfrm>
        </p:spPr>
        <p:txBody>
          <a:bodyPr>
            <a:normAutofit fontScale="92500" lnSpcReduction="10000"/>
          </a:bodyPr>
          <a:lstStyle/>
          <a:p>
            <a:r>
              <a:rPr lang="en-US" sz="2100" b="1" i="1" dirty="0" smtClean="0"/>
              <a:t>Michael McCool</a:t>
            </a:r>
          </a:p>
          <a:p>
            <a:endParaRPr lang="en-US" altLang="zh-CN" sz="2100" dirty="0" smtClean="0"/>
          </a:p>
          <a:p>
            <a:r>
              <a:rPr lang="en-US" altLang="zh-CN" sz="2100" dirty="0" smtClean="0"/>
              <a:t>Taipei, OCF AGM, 10 Nov </a:t>
            </a:r>
            <a:r>
              <a:rPr lang="en-US" sz="2100" dirty="0" smtClean="0"/>
              <a:t>2016</a:t>
            </a: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reframeOverlay-Section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1875"/>
          <a:stretch>
            <a:fillRect/>
          </a:stretch>
        </p:blipFill>
        <p:spPr>
          <a:xfrm>
            <a:off x="176574" y="868107"/>
            <a:ext cx="8785105" cy="395706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2571750"/>
            <a:ext cx="6591300" cy="1028700"/>
          </a:xfrm>
        </p:spPr>
        <p:txBody>
          <a:bodyPr anchor="b" anchorCtr="0"/>
          <a:lstStyle>
            <a:lvl1pPr algn="r">
              <a:defRPr sz="3600" b="0" cap="none" baseline="0"/>
            </a:lvl1pPr>
          </a:lstStyle>
          <a:p>
            <a:r>
              <a:rPr lang="en-US" dirty="0" smtClean="0"/>
              <a:t>Backup</a:t>
            </a:r>
            <a:endParaRPr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133600" y="3600450"/>
            <a:ext cx="6591300" cy="8001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r" defTabSz="685800" rtl="0" eaLnBrk="1" latinLnBrk="0" hangingPunct="1">
              <a:spcBef>
                <a:spcPts val="225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Tooling for Bridging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11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8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GB" sz="2400" dirty="0" smtClean="0"/>
              <a:t>Levels of Abstraction – separation of concerns</a:t>
            </a:r>
            <a:endParaRPr lang="en-GB" sz="2400" dirty="0"/>
          </a:p>
        </p:txBody>
      </p:sp>
      <p:graphicFrame>
        <p:nvGraphicFramePr>
          <p:cNvPr id="5" name="Group 2"/>
          <p:cNvGraphicFramePr>
            <a:graphicFrameLocks noGrp="1"/>
          </p:cNvGraphicFramePr>
          <p:nvPr>
            <p:extLst/>
          </p:nvPr>
        </p:nvGraphicFramePr>
        <p:xfrm>
          <a:off x="1744718" y="1661006"/>
          <a:ext cx="6097390" cy="3152731"/>
        </p:xfrm>
        <a:graphic>
          <a:graphicData uri="http://schemas.openxmlformats.org/drawingml/2006/table">
            <a:tbl>
              <a:tblPr/>
              <a:tblGrid>
                <a:gridCol w="1087751"/>
                <a:gridCol w="5009639"/>
              </a:tblGrid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Application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Define </a:t>
                      </a: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 behaviour in terms of their properties, actions and events, using APIs for control of sensor and actuator hardware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Things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endParaRPr kumimoji="0" lang="en-GB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Software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objects representing abstract or physical devices and state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Abstract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 </a:t>
                      </a: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to thing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interaction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Semantics and Metadata, Data models and Data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Transfer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Bindings of abstract messages to mechanisms provided by each protocol, including choice of communication pattern, e.g. pull, push, pub-sub, peer to peer,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etc.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Transport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REST based protocols, e.g. HTTP, </a:t>
                      </a:r>
                      <a:r>
                        <a:rPr kumimoji="0" lang="en-GB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CoAP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Pub-Sub protocols, e.g. MQTT, XMPP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Others, including non IP transports, e.g. Bluetooth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  <a:tr h="571705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Network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Underlying communication technology with support for exchange of simple messages (packets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)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Many technologies designed for different requirements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6564" y="2063577"/>
            <a:ext cx="1309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Application Developer</a:t>
            </a:r>
          </a:p>
          <a:p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1200" dirty="0" err="1" smtClean="0">
                <a:solidFill>
                  <a:schemeClr val="bg2">
                    <a:lumMod val="50000"/>
                  </a:schemeClr>
                </a:solidFill>
              </a:rPr>
              <a:t>WoT</a:t>
            </a: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 focus)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059" y="3509218"/>
            <a:ext cx="1309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Platform Developer</a:t>
            </a:r>
          </a:p>
          <a:p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1200" dirty="0" err="1" smtClean="0">
                <a:solidFill>
                  <a:schemeClr val="bg2">
                    <a:lumMod val="50000"/>
                  </a:schemeClr>
                </a:solidFill>
              </a:rPr>
              <a:t>IoT</a:t>
            </a: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 focus)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1495167" y="3052119"/>
            <a:ext cx="98855" cy="1643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/>
          <p:cNvSpPr/>
          <p:nvPr/>
        </p:nvSpPr>
        <p:spPr>
          <a:xfrm>
            <a:off x="1495167" y="1779373"/>
            <a:ext cx="98855" cy="11121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Distributed Web of Things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5926" y="1845977"/>
            <a:ext cx="2336803" cy="2967532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Thing descriptions can be used to create proxies for a thing, allowing scripts to interact with a local proxy for a remote entity</a:t>
            </a:r>
          </a:p>
          <a:p>
            <a:r>
              <a:rPr lang="en-GB" dirty="0" smtClean="0"/>
              <a:t>Scripts can run on servers or as part of Web pages in Web browser for human machine interface</a:t>
            </a:r>
          </a:p>
          <a:p>
            <a:r>
              <a:rPr lang="en-GB" dirty="0" smtClean="0"/>
              <a:t>Thing topologies</a:t>
            </a:r>
          </a:p>
          <a:p>
            <a:pPr lvl="1"/>
            <a:r>
              <a:rPr lang="en-GB" dirty="0" smtClean="0"/>
              <a:t>Peer to Peer, Peer to Peer via Cloud, Star, Device to Cloud, Star to Cloud</a:t>
            </a:r>
          </a:p>
          <a:p>
            <a:pPr lvl="1"/>
            <a:r>
              <a:rPr lang="en-GB" dirty="0" smtClean="0"/>
              <a:t>Proxy chains from the edge through the cloud to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30" y="1845976"/>
            <a:ext cx="6205558" cy="29015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Members of the Web of Things Interest Group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93531" y="1642501"/>
            <a:ext cx="8761510" cy="3174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1436" y="3659167"/>
            <a:ext cx="906034" cy="604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433" y="3733454"/>
            <a:ext cx="615336" cy="615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3080" y="3405857"/>
            <a:ext cx="1382263" cy="11058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022" y="4145627"/>
            <a:ext cx="1091930" cy="388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505" y="3200312"/>
            <a:ext cx="951699" cy="673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74" y="3555804"/>
            <a:ext cx="824550" cy="85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8574" y="4003710"/>
            <a:ext cx="631274" cy="631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543" y="2961391"/>
            <a:ext cx="468798" cy="4687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188" y="3484623"/>
            <a:ext cx="1597981" cy="2696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37" y="2132362"/>
            <a:ext cx="1223862" cy="1839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226" y="2503670"/>
            <a:ext cx="396374" cy="5264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664" y="1708482"/>
            <a:ext cx="740405" cy="2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984" y="1695147"/>
            <a:ext cx="983568" cy="4156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32" y="1642341"/>
            <a:ext cx="1153175" cy="3201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21" y="2392966"/>
            <a:ext cx="889686" cy="5048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1832" y="1737656"/>
            <a:ext cx="693484" cy="3421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0545" y="1749110"/>
            <a:ext cx="657702" cy="5933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58" y="3110087"/>
            <a:ext cx="520700" cy="5043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846" y="1651403"/>
            <a:ext cx="1005913" cy="3931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2497" y="1995077"/>
            <a:ext cx="399720" cy="6130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7499" y="1989246"/>
            <a:ext cx="780181" cy="4876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7401" y="4467089"/>
            <a:ext cx="948808" cy="1938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049" y="2011427"/>
            <a:ext cx="1161147" cy="7952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720" y="2382352"/>
            <a:ext cx="744591" cy="4384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362" y="2397727"/>
            <a:ext cx="827379" cy="2026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535" y="2800637"/>
            <a:ext cx="617906" cy="45477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751" y="2646429"/>
            <a:ext cx="661712" cy="3686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1128" y="2940033"/>
            <a:ext cx="754836" cy="30948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02085" y="2715063"/>
            <a:ext cx="1268543" cy="391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1408" y="2929337"/>
            <a:ext cx="791370" cy="24699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682" y="2986383"/>
            <a:ext cx="773568" cy="28203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547" y="3171181"/>
            <a:ext cx="880836" cy="6606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346" y="3318058"/>
            <a:ext cx="714823" cy="2111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5" y="3880687"/>
            <a:ext cx="900332" cy="67524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31" y="3327006"/>
            <a:ext cx="677732" cy="48409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740" y="1699181"/>
            <a:ext cx="1440017" cy="2046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132" y="2230110"/>
            <a:ext cx="721167" cy="72116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660" y="1972043"/>
            <a:ext cx="998851" cy="30443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8574" y="2979050"/>
            <a:ext cx="776373" cy="471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020" y="3692606"/>
            <a:ext cx="1047690" cy="7869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0590" y="4319669"/>
            <a:ext cx="1338146" cy="324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15" y="4406895"/>
            <a:ext cx="684240" cy="4837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090" y="3329571"/>
            <a:ext cx="741405" cy="35530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139" y="3417659"/>
            <a:ext cx="1387967" cy="78073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32" y="3851256"/>
            <a:ext cx="701749" cy="46035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600" y="4427748"/>
            <a:ext cx="517269" cy="36148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406" y="2498873"/>
            <a:ext cx="453177" cy="45317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308" y="2574658"/>
            <a:ext cx="1211061" cy="37661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311396" y="3972045"/>
            <a:ext cx="1143190" cy="6804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581388" y="4554659"/>
            <a:ext cx="1087053" cy="23362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982" y="4416675"/>
            <a:ext cx="1004807" cy="40990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358" y="4117274"/>
            <a:ext cx="606219" cy="20207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711" y="3882266"/>
            <a:ext cx="945441" cy="47972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41" y="3091390"/>
            <a:ext cx="1004021" cy="47389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451" y="3325680"/>
            <a:ext cx="663053" cy="66305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83" y="4621899"/>
            <a:ext cx="1183846" cy="17165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648" y="3586103"/>
            <a:ext cx="675846" cy="35228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235" y="4475991"/>
            <a:ext cx="701173" cy="35058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025" y="2759854"/>
            <a:ext cx="981906" cy="73642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911" y="1940315"/>
            <a:ext cx="572378" cy="280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45" y="2270070"/>
            <a:ext cx="1392591" cy="228803"/>
          </a:xfrm>
          <a:prstGeom prst="rect">
            <a:avLst/>
          </a:prstGeom>
        </p:spPr>
      </p:pic>
      <p:pic>
        <p:nvPicPr>
          <p:cNvPr id="67" name="图片 2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249720" y="2977451"/>
            <a:ext cx="455781" cy="45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IoT Alliances and Standards </a:t>
            </a:r>
            <a:r>
              <a:rPr lang="en-GB" dirty="0"/>
              <a:t>D</a:t>
            </a:r>
            <a:r>
              <a:rPr lang="en-GB" dirty="0" smtClean="0"/>
              <a:t>evelopment Organisations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69" y="1400816"/>
            <a:ext cx="6053503" cy="3431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5670" y="4794631"/>
            <a:ext cx="3416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Source: AIOTI IoT Standardisation </a:t>
            </a:r>
            <a:r>
              <a:rPr lang="en-GB" sz="1200" smtClean="0"/>
              <a:t>report release 2.6</a:t>
            </a:r>
            <a:endParaRPr lang="en-GB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GB" sz="2400" dirty="0" smtClean="0"/>
              <a:t>Liaisons and Collaborations</a:t>
            </a:r>
            <a:endParaRPr lang="en-GB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710" y="1766915"/>
            <a:ext cx="5894884" cy="30465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Reaching out to industry alliances and SDO’s:</a:t>
            </a:r>
          </a:p>
          <a:p>
            <a:pPr lvl="1"/>
            <a:r>
              <a:rPr lang="en-GB" dirty="0" err="1" smtClean="0"/>
              <a:t>Plattform</a:t>
            </a:r>
            <a:r>
              <a:rPr lang="en-GB" dirty="0" smtClean="0"/>
              <a:t> </a:t>
            </a:r>
            <a:r>
              <a:rPr lang="en-GB" dirty="0" err="1" smtClean="0"/>
              <a:t>Industrie</a:t>
            </a:r>
            <a:r>
              <a:rPr lang="en-GB" dirty="0" smtClean="0"/>
              <a:t> 4.0 (especially </a:t>
            </a:r>
            <a:r>
              <a:rPr lang="en-GB" dirty="0"/>
              <a:t>the “semantics” </a:t>
            </a:r>
            <a:r>
              <a:rPr lang="en-GB" dirty="0" smtClean="0"/>
              <a:t>subgroup)</a:t>
            </a:r>
            <a:endParaRPr lang="en-GB" dirty="0"/>
          </a:p>
          <a:p>
            <a:pPr lvl="1"/>
            <a:r>
              <a:rPr lang="en-GB" dirty="0" smtClean="0"/>
              <a:t>Proposed German Smart Home Initiative</a:t>
            </a:r>
          </a:p>
          <a:p>
            <a:pPr lvl="1"/>
            <a:r>
              <a:rPr lang="en-GB" dirty="0" smtClean="0"/>
              <a:t>Industrial </a:t>
            </a:r>
            <a:r>
              <a:rPr lang="en-GB" dirty="0"/>
              <a:t>Internet </a:t>
            </a:r>
            <a:r>
              <a:rPr lang="en-GB" dirty="0" smtClean="0"/>
              <a:t>Consortium</a:t>
            </a:r>
          </a:p>
          <a:p>
            <a:pPr lvl="1"/>
            <a:r>
              <a:rPr lang="en-GB" dirty="0" smtClean="0"/>
              <a:t>OPC </a:t>
            </a:r>
            <a:r>
              <a:rPr lang="en-GB" dirty="0"/>
              <a:t>Foundation</a:t>
            </a:r>
          </a:p>
          <a:p>
            <a:pPr lvl="1"/>
            <a:r>
              <a:rPr lang="en-GB" dirty="0" smtClean="0"/>
              <a:t>IETF/IRTF</a:t>
            </a:r>
          </a:p>
          <a:p>
            <a:pPr lvl="1"/>
            <a:r>
              <a:rPr lang="en-GB" dirty="0" smtClean="0"/>
              <a:t>IoT-SF</a:t>
            </a:r>
            <a:endParaRPr lang="en-GB" dirty="0"/>
          </a:p>
          <a:p>
            <a:pPr lvl="1"/>
            <a:r>
              <a:rPr lang="en-GB" dirty="0" smtClean="0"/>
              <a:t>BSI &amp; </a:t>
            </a:r>
            <a:r>
              <a:rPr lang="en-GB" dirty="0" err="1" smtClean="0"/>
              <a:t>Hypercat</a:t>
            </a:r>
            <a:endParaRPr lang="en-GB" dirty="0" smtClean="0"/>
          </a:p>
          <a:p>
            <a:pPr lvl="1"/>
            <a:r>
              <a:rPr lang="en-GB" dirty="0" smtClean="0"/>
              <a:t>oneM2M</a:t>
            </a:r>
          </a:p>
          <a:p>
            <a:pPr lvl="1"/>
            <a:r>
              <a:rPr lang="en-GB" dirty="0" smtClean="0"/>
              <a:t>GSMA</a:t>
            </a:r>
            <a:endParaRPr lang="en-GB" dirty="0"/>
          </a:p>
          <a:p>
            <a:pPr lvl="1"/>
            <a:r>
              <a:rPr lang="en-GB" dirty="0" smtClean="0"/>
              <a:t>AIOTI</a:t>
            </a:r>
          </a:p>
          <a:p>
            <a:pPr lvl="1"/>
            <a:r>
              <a:rPr lang="en-GB" dirty="0" smtClean="0"/>
              <a:t>Open Geospatial Consortium (OGC)</a:t>
            </a:r>
          </a:p>
          <a:p>
            <a:pPr lvl="1"/>
            <a:r>
              <a:rPr lang="en-GB" i="1" dirty="0" smtClean="0"/>
              <a:t>OCF</a:t>
            </a:r>
          </a:p>
        </p:txBody>
      </p:sp>
      <p:pic>
        <p:nvPicPr>
          <p:cNvPr id="7" name="Picture 6" descr="2ic-logo-s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208" y="2071001"/>
            <a:ext cx="1593024" cy="708011"/>
          </a:xfrm>
          <a:prstGeom prst="rect">
            <a:avLst/>
          </a:prstGeom>
        </p:spPr>
      </p:pic>
      <p:pic>
        <p:nvPicPr>
          <p:cNvPr id="8" name="Picture 7" descr="oneM2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2682" y="3810717"/>
            <a:ext cx="1074504" cy="65700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902" y="2877627"/>
            <a:ext cx="1615205" cy="589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276" y="4125620"/>
            <a:ext cx="970603" cy="519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844" y="4047500"/>
            <a:ext cx="756527" cy="5437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41417" y="3591493"/>
            <a:ext cx="1091625" cy="8009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91807" y="4337066"/>
            <a:ext cx="743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Times" charset="0"/>
                <a:ea typeface="Times" charset="0"/>
                <a:cs typeface="Times" charset="0"/>
              </a:rPr>
              <a:t>AIOTI</a:t>
            </a:r>
            <a:endParaRPr lang="en-GB" sz="1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929" y="1691292"/>
            <a:ext cx="1917113" cy="3374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95" y="2870801"/>
            <a:ext cx="596610" cy="596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63" y="2132259"/>
            <a:ext cx="809842" cy="5668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05" y="3244910"/>
            <a:ext cx="1257786" cy="6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reframeOverlay-Section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1875"/>
          <a:stretch>
            <a:fillRect/>
          </a:stretch>
        </p:blipFill>
        <p:spPr>
          <a:xfrm>
            <a:off x="176574" y="856443"/>
            <a:ext cx="8785105" cy="395706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133600" y="3600450"/>
            <a:ext cx="6591300" cy="8001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r" defTabSz="685800" rtl="0" eaLnBrk="1" latinLnBrk="0" hangingPunct="1">
              <a:spcBef>
                <a:spcPts val="225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200" y="1260661"/>
            <a:ext cx="3340800" cy="8715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Work with us to build</a:t>
            </a:r>
            <a:br>
              <a:rPr lang="en-US" sz="2400" smtClean="0"/>
            </a:br>
            <a:r>
              <a:rPr lang="en-US" sz="2400" smtClean="0"/>
              <a:t>the Web of Things!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8418" y="1260661"/>
            <a:ext cx="4559644" cy="3200400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35200" y="2508421"/>
            <a:ext cx="3279601" cy="218145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spcBef>
                <a:spcPts val="15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For more information on W3C see: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www.w3.org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2400" dirty="0" smtClean="0"/>
              <a:t>W3C and the Web of Things – resources and links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W3C: World Wide Web Consortium: </a:t>
            </a:r>
            <a:r>
              <a:rPr lang="en-US" dirty="0" smtClean="0">
                <a:hlinkClick r:id="rId2"/>
              </a:rPr>
              <a:t>https://www.w3.org</a:t>
            </a:r>
            <a:endParaRPr lang="en-US" dirty="0" smtClean="0"/>
          </a:p>
          <a:p>
            <a:r>
              <a:rPr lang="en-US" dirty="0" smtClean="0"/>
              <a:t>Web of Things </a:t>
            </a:r>
            <a:r>
              <a:rPr lang="en-US" dirty="0"/>
              <a:t>Interest Group: </a:t>
            </a:r>
            <a:r>
              <a:rPr lang="en-US" dirty="0">
                <a:hlinkClick r:id="rId3"/>
              </a:rPr>
              <a:t>https://www.w3.org/WoT/IG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Charter: Leverage web standards and technology to enable </a:t>
            </a:r>
            <a:r>
              <a:rPr lang="en-US" dirty="0" err="1" smtClean="0"/>
              <a:t>IoT</a:t>
            </a:r>
            <a:r>
              <a:rPr lang="en-US" dirty="0" smtClean="0"/>
              <a:t> applications</a:t>
            </a:r>
          </a:p>
          <a:p>
            <a:pPr lvl="1"/>
            <a:r>
              <a:rPr lang="en-US" dirty="0"/>
              <a:t>Web architecture: </a:t>
            </a:r>
            <a:r>
              <a:rPr lang="en-US" dirty="0">
                <a:hlinkClick r:id="rId4"/>
              </a:rPr>
              <a:t>https://www.w3.org/standards/webarch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</a:t>
            </a:r>
            <a:r>
              <a:rPr lang="en-US" dirty="0"/>
              <a:t>r</a:t>
            </a:r>
            <a:r>
              <a:rPr lang="en-US" dirty="0" smtClean="0"/>
              <a:t>oposal to charter a Working Group in the W3C to develop standards for </a:t>
            </a:r>
            <a:r>
              <a:rPr lang="en-US" dirty="0" err="1" smtClean="0"/>
              <a:t>WoT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www.w3.org/2016/09/wot-wg-charter.html</a:t>
            </a:r>
            <a:endParaRPr lang="en-US" dirty="0" smtClean="0"/>
          </a:p>
          <a:p>
            <a:pPr lvl="1"/>
            <a:r>
              <a:rPr lang="en-US" dirty="0" smtClean="0"/>
              <a:t>Proposed co-chairs</a:t>
            </a:r>
            <a:r>
              <a:rPr lang="en-US" dirty="0"/>
              <a:t>: Matthias </a:t>
            </a:r>
            <a:r>
              <a:rPr lang="en-US" dirty="0" err="1"/>
              <a:t>Kovatsch</a:t>
            </a:r>
            <a:r>
              <a:rPr lang="en-US" dirty="0"/>
              <a:t> (Siemens), Kazuo </a:t>
            </a:r>
            <a:r>
              <a:rPr lang="en-US" dirty="0" err="1"/>
              <a:t>Kajimoto</a:t>
            </a:r>
            <a:r>
              <a:rPr lang="en-US" dirty="0"/>
              <a:t> (Panasonic), Michael McCool (Intel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White paper on </a:t>
            </a:r>
            <a:r>
              <a:rPr lang="en-US" dirty="0" err="1" smtClean="0"/>
              <a:t>WoT</a:t>
            </a:r>
            <a:r>
              <a:rPr lang="en-US" dirty="0" smtClean="0"/>
              <a:t> architecture: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w3c.github.io/wot/charters/wot-white-paper-2016.html</a:t>
            </a:r>
            <a:endParaRPr lang="en-US" dirty="0" smtClean="0"/>
          </a:p>
          <a:p>
            <a:r>
              <a:rPr lang="en-US" dirty="0" err="1" smtClean="0"/>
              <a:t>WoT</a:t>
            </a:r>
            <a:r>
              <a:rPr lang="en-US" dirty="0" smtClean="0"/>
              <a:t> </a:t>
            </a:r>
            <a:r>
              <a:rPr lang="en-US" dirty="0"/>
              <a:t>current practices</a:t>
            </a:r>
            <a:r>
              <a:rPr lang="en-US" dirty="0" smtClean="0"/>
              <a:t>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w3c.github.io/wot/current-practices/wot-practices.html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64" y="1721877"/>
            <a:ext cx="2870939" cy="17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67" y="1038232"/>
            <a:ext cx="8308975" cy="604269"/>
          </a:xfrm>
        </p:spPr>
        <p:txBody>
          <a:bodyPr/>
          <a:lstStyle/>
          <a:p>
            <a:r>
              <a:rPr lang="en-GB" sz="2400" dirty="0" smtClean="0"/>
              <a:t>Goal: enabling interoperability across platforms</a:t>
            </a:r>
            <a:endParaRPr lang="en-GB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0670" y="4388115"/>
            <a:ext cx="7768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Rather than defining a new platform </a:t>
            </a:r>
            <a:r>
              <a:rPr lang="en-GB" sz="1600" dirty="0" smtClean="0">
                <a:sym typeface="Wingdings" panose="05000000000000000000" pitchFamily="2" charset="2"/>
              </a:rPr>
              <a:t> </a:t>
            </a:r>
            <a:r>
              <a:rPr lang="en-GB" sz="1600" dirty="0" smtClean="0"/>
              <a:t>focus on </a:t>
            </a:r>
            <a:r>
              <a:rPr lang="en-GB" sz="1600" i="1" dirty="0" smtClean="0"/>
              <a:t>metadata</a:t>
            </a:r>
            <a:r>
              <a:rPr lang="en-GB" sz="1600" dirty="0" smtClean="0"/>
              <a:t> and </a:t>
            </a:r>
            <a:r>
              <a:rPr lang="en-GB" sz="1600" i="1" dirty="0" smtClean="0"/>
              <a:t>spanning</a:t>
            </a:r>
            <a:r>
              <a:rPr lang="en-GB" sz="1600" dirty="0" smtClean="0"/>
              <a:t> existing standards</a:t>
            </a:r>
            <a:endParaRPr lang="en-GB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3" y="1874899"/>
            <a:ext cx="3110119" cy="232572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24" y="1859507"/>
            <a:ext cx="3103250" cy="234111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19023" y="2443053"/>
            <a:ext cx="1717117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hiller" panose="04020404031007020602" pitchFamily="82" charset="0"/>
              </a:rPr>
              <a:t>s</a:t>
            </a:r>
            <a:r>
              <a:rPr lang="en-US" sz="1200" dirty="0" smtClean="0">
                <a:solidFill>
                  <a:schemeClr val="bg1"/>
                </a:solidFill>
                <a:latin typeface="Chiller" panose="04020404031007020602" pitchFamily="82" charset="0"/>
              </a:rPr>
              <a:t>panning isolated platforms</a:t>
            </a:r>
            <a:endParaRPr lang="en-US" sz="1200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GB" sz="2400" dirty="0" smtClean="0"/>
              <a:t>Thing abstraction 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7081" y="1761541"/>
            <a:ext cx="4501640" cy="2964423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GB" sz="1600" b="1" dirty="0"/>
              <a:t>Applications act on </a:t>
            </a:r>
            <a:r>
              <a:rPr lang="en-GB" sz="1600" b="1" dirty="0" smtClean="0"/>
              <a:t>“Things”</a:t>
            </a:r>
            <a:endParaRPr lang="en-GB" sz="1600" b="1" dirty="0"/>
          </a:p>
          <a:p>
            <a:pPr>
              <a:spcBef>
                <a:spcPts val="600"/>
              </a:spcBef>
            </a:pPr>
            <a:r>
              <a:rPr lang="en-GB" sz="1400" dirty="0" smtClean="0"/>
              <a:t>Things are </a:t>
            </a:r>
            <a:r>
              <a:rPr lang="en-GB" sz="1400" i="1" dirty="0" smtClean="0"/>
              <a:t>software objects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Digital avatars representing physical or abstract entities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Have properties, support actions and events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Can be local or remote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600" b="1" dirty="0" smtClean="0"/>
              <a:t>Rich metadata descriptions for every “</a:t>
            </a:r>
            <a:r>
              <a:rPr lang="en-GB" sz="1600" b="1" dirty="0"/>
              <a:t>T</a:t>
            </a:r>
            <a:r>
              <a:rPr lang="en-GB" sz="1600" b="1" dirty="0" smtClean="0"/>
              <a:t>hing”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Each Thing has a URI for its name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URI provides access to its description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Ontologies describe </a:t>
            </a:r>
            <a:r>
              <a:rPr lang="en-GB" sz="1400" dirty="0"/>
              <a:t>“things</a:t>
            </a:r>
            <a:r>
              <a:rPr lang="en-GB" sz="1400" dirty="0" smtClean="0"/>
              <a:t>” and their relationships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Using W3C’s Linked Data semantic framework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7" y="1772862"/>
            <a:ext cx="3572245" cy="259403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67" y="892795"/>
            <a:ext cx="8308975" cy="702571"/>
          </a:xfrm>
        </p:spPr>
        <p:txBody>
          <a:bodyPr anchor="ctr" anchorCtr="0"/>
          <a:lstStyle/>
          <a:p>
            <a:pPr>
              <a:lnSpc>
                <a:spcPts val="2800"/>
              </a:lnSpc>
            </a:pPr>
            <a:r>
              <a:rPr lang="en-GB" sz="2400" dirty="0" smtClean="0"/>
              <a:t>Benefits of standardised metadata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1743342"/>
            <a:ext cx="3398623" cy="29429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 smtClean="0"/>
              <a:t>Metadata simplifies application development</a:t>
            </a:r>
          </a:p>
          <a:p>
            <a:pPr lvl="1"/>
            <a:r>
              <a:rPr lang="en-GB" dirty="0" smtClean="0"/>
              <a:t>Decouples underlying protocols</a:t>
            </a:r>
          </a:p>
          <a:p>
            <a:pPr lvl="1"/>
            <a:r>
              <a:rPr lang="en-GB" dirty="0" smtClean="0"/>
              <a:t>Enables automated tooling</a:t>
            </a:r>
          </a:p>
          <a:p>
            <a:pPr marL="0" indent="0">
              <a:buNone/>
            </a:pPr>
            <a:r>
              <a:rPr lang="en-GB" b="1" dirty="0" smtClean="0"/>
              <a:t>Metadata enables interoperability </a:t>
            </a:r>
          </a:p>
          <a:p>
            <a:pPr lvl="1"/>
            <a:r>
              <a:rPr lang="en-GB" dirty="0" smtClean="0"/>
              <a:t>Describe the interfaces exposed to applications </a:t>
            </a:r>
          </a:p>
          <a:p>
            <a:pPr lvl="1"/>
            <a:r>
              <a:rPr lang="en-GB" dirty="0" smtClean="0"/>
              <a:t>Describe the communication and security requirements for accessing things</a:t>
            </a:r>
          </a:p>
          <a:p>
            <a:pPr lvl="1"/>
            <a:r>
              <a:rPr lang="en-GB" dirty="0" smtClean="0"/>
              <a:t>Describe the data models, semantics, and domain constraints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50" y="2078279"/>
            <a:ext cx="4977486" cy="203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62" y="948669"/>
            <a:ext cx="8308975" cy="702571"/>
          </a:xfrm>
        </p:spPr>
        <p:txBody>
          <a:bodyPr anchor="ctr" anchorCtr="0"/>
          <a:lstStyle/>
          <a:p>
            <a:r>
              <a:rPr lang="en-GB" sz="2400" dirty="0" smtClean="0"/>
              <a:t>Linked </a:t>
            </a:r>
            <a:r>
              <a:rPr lang="en-GB" sz="2400" dirty="0"/>
              <a:t>D</a:t>
            </a:r>
            <a:r>
              <a:rPr lang="en-GB" sz="2400" dirty="0" smtClean="0"/>
              <a:t>ata and semantic </a:t>
            </a:r>
            <a:r>
              <a:rPr lang="en-GB" sz="2400" dirty="0"/>
              <a:t>m</a:t>
            </a:r>
            <a:r>
              <a:rPr lang="en-GB" sz="2400" dirty="0" smtClean="0"/>
              <a:t>odels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1651241"/>
            <a:ext cx="4844231" cy="3035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Well-defined semantics ensure that platforms share the same meaning for the data they exchange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Discovery based upon properties and relationships</a:t>
            </a:r>
          </a:p>
          <a:p>
            <a:pPr lvl="1"/>
            <a:r>
              <a:rPr lang="en-GB" dirty="0" smtClean="0"/>
              <a:t>Search engines that can index the Web of Things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Verify that a thing is consistent with given models</a:t>
            </a:r>
          </a:p>
          <a:p>
            <a:pPr marL="268288" indent="-268288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Design service compositions based upon knowledge of which services are compatible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Reuse existing domain knowledge (</a:t>
            </a:r>
            <a:r>
              <a:rPr lang="en-GB" dirty="0" err="1" smtClean="0"/>
              <a:t>eg</a:t>
            </a:r>
            <a:r>
              <a:rPr lang="en-GB" dirty="0" smtClean="0"/>
              <a:t> schema.org)</a:t>
            </a:r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0376" y="1774457"/>
            <a:ext cx="3377881" cy="276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7228" y="4501740"/>
            <a:ext cx="316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/>
              <a:t>W3C has a rich suite of related standards</a:t>
            </a:r>
            <a:endParaRPr lang="en-GB" sz="1400"/>
          </a:p>
        </p:txBody>
      </p:sp>
      <p:sp>
        <p:nvSpPr>
          <p:cNvPr id="13" name="TextBox 12"/>
          <p:cNvSpPr txBox="1"/>
          <p:nvPr/>
        </p:nvSpPr>
        <p:spPr>
          <a:xfrm>
            <a:off x="254524" y="4501740"/>
            <a:ext cx="4739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RDF = semantic network with nodes connected by labelled arcs</a:t>
            </a:r>
            <a:endParaRPr lang="en-GB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9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2400" dirty="0" smtClean="0"/>
              <a:t>Web of Things – </a:t>
            </a:r>
            <a:r>
              <a:rPr lang="en-US" sz="2400" smtClean="0"/>
              <a:t>current reference architecture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966" y="1642501"/>
            <a:ext cx="5279923" cy="3027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Things can simultaneously be both clients and servers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Servients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Use plugin “connectors” to specific protocols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Can be different protocols on different connectors</a:t>
            </a: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Proposed WG deliverables to include 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Thing Description </a:t>
            </a:r>
            <a:r>
              <a:rPr lang="en-US" dirty="0" smtClean="0">
                <a:sym typeface="Wingdings" panose="05000000000000000000" pitchFamily="2" charset="2"/>
              </a:rPr>
              <a:t>(TD) metadata format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Language-independent API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Protocol binding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Map from abstract “interaction model” to concrete protocol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Security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05A46E-021B-4DD6-84FD-AD899EE6A7D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9" name="角丸四角形 6"/>
          <p:cNvSpPr/>
          <p:nvPr/>
        </p:nvSpPr>
        <p:spPr bwMode="auto">
          <a:xfrm>
            <a:off x="543109" y="1693477"/>
            <a:ext cx="2379462" cy="2329316"/>
          </a:xfrm>
          <a:prstGeom prst="roundRect">
            <a:avLst>
              <a:gd name="adj" fmla="val 6113"/>
            </a:avLst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HG明朝E" panose="02020909000000000000" pitchFamily="17" charset="-128"/>
                <a:cs typeface="+mn-cs"/>
              </a:rPr>
              <a:t>WoT</a:t>
            </a:r>
            <a:r>
              <a:rPr kumimoji="0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HG明朝E" panose="02020909000000000000" pitchFamily="17" charset="-128"/>
                <a:cs typeface="+mn-cs"/>
              </a:rPr>
              <a:t> Servient</a:t>
            </a:r>
            <a:endParaRPr kumimoji="0" lang="ja-JP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HG明朝E" panose="02020909000000000000" pitchFamily="17" charset="-128"/>
              <a:cs typeface="+mn-cs"/>
            </a:endParaRPr>
          </a:p>
        </p:txBody>
      </p:sp>
      <p:sp>
        <p:nvSpPr>
          <p:cNvPr id="10" name="角丸四角形 22"/>
          <p:cNvSpPr/>
          <p:nvPr/>
        </p:nvSpPr>
        <p:spPr bwMode="auto">
          <a:xfrm>
            <a:off x="1721600" y="3582488"/>
            <a:ext cx="1162683" cy="360450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Server Role</a:t>
            </a:r>
          </a:p>
        </p:txBody>
      </p:sp>
      <p:sp>
        <p:nvSpPr>
          <p:cNvPr id="11" name="角丸四角形 31"/>
          <p:cNvSpPr/>
          <p:nvPr/>
        </p:nvSpPr>
        <p:spPr bwMode="auto">
          <a:xfrm>
            <a:off x="593731" y="3582488"/>
            <a:ext cx="1102885" cy="360451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Client Role</a:t>
            </a:r>
          </a:p>
        </p:txBody>
      </p:sp>
      <p:sp>
        <p:nvSpPr>
          <p:cNvPr id="12" name="角丸四角形 24"/>
          <p:cNvSpPr/>
          <p:nvPr/>
        </p:nvSpPr>
        <p:spPr bwMode="auto">
          <a:xfrm>
            <a:off x="593732" y="3220484"/>
            <a:ext cx="2283798" cy="328088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Protocol Bindings</a:t>
            </a:r>
            <a:endParaRPr lang="ja-JP" altLang="en-US" sz="900" dirty="0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13" name="角丸四角形 21"/>
          <p:cNvSpPr/>
          <p:nvPr/>
        </p:nvSpPr>
        <p:spPr bwMode="auto">
          <a:xfrm>
            <a:off x="593732" y="2858480"/>
            <a:ext cx="2283800" cy="32808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Resource</a:t>
            </a:r>
            <a:r>
              <a:rPr lang="ja-JP" altLang="en-US" sz="90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 </a:t>
            </a:r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Model</a:t>
            </a:r>
            <a:endParaRPr lang="ja-JP" altLang="en-US" sz="900" dirty="0" smtClean="0">
              <a:solidFill>
                <a:schemeClr val="bg1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14" name="縦巻き 49"/>
          <p:cNvSpPr/>
          <p:nvPr/>
        </p:nvSpPr>
        <p:spPr bwMode="auto">
          <a:xfrm>
            <a:off x="593732" y="1933772"/>
            <a:ext cx="2276049" cy="287170"/>
          </a:xfrm>
          <a:prstGeom prst="verticalScroll">
            <a:avLst/>
          </a:prstGeom>
          <a:solidFill>
            <a:schemeClr val="bg1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MT"/>
                <a:ea typeface="HG明朝E" panose="02020909000000000000" pitchFamily="17" charset="-128"/>
              </a:rPr>
              <a:t>App Script</a:t>
            </a:r>
            <a:endParaRPr kumimoji="0" lang="ja-JP" altLang="en-US" sz="9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Gill Sans MT"/>
              <a:ea typeface="HG明朝E" panose="02020909000000000000" pitchFamily="17" charset="-128"/>
            </a:endParaRPr>
          </a:p>
        </p:txBody>
      </p:sp>
      <p:cxnSp>
        <p:nvCxnSpPr>
          <p:cNvPr id="16" name="直線矢印コネクタ 12"/>
          <p:cNvCxnSpPr/>
          <p:nvPr/>
        </p:nvCxnSpPr>
        <p:spPr bwMode="auto">
          <a:xfrm>
            <a:off x="2144649" y="2196790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sp>
        <p:nvSpPr>
          <p:cNvPr id="17" name="テキスト ボックス 13"/>
          <p:cNvSpPr txBox="1"/>
          <p:nvPr/>
        </p:nvSpPr>
        <p:spPr>
          <a:xfrm>
            <a:off x="1592590" y="2166512"/>
            <a:ext cx="56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Client API</a:t>
            </a:r>
          </a:p>
        </p:txBody>
      </p:sp>
      <p:cxnSp>
        <p:nvCxnSpPr>
          <p:cNvPr id="18" name="直線矢印コネクタ 14"/>
          <p:cNvCxnSpPr/>
          <p:nvPr/>
        </p:nvCxnSpPr>
        <p:spPr bwMode="auto">
          <a:xfrm>
            <a:off x="2746383" y="2196790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sp>
        <p:nvSpPr>
          <p:cNvPr id="19" name="テキスト ボックス 15"/>
          <p:cNvSpPr txBox="1"/>
          <p:nvPr/>
        </p:nvSpPr>
        <p:spPr>
          <a:xfrm>
            <a:off x="2225093" y="2156512"/>
            <a:ext cx="57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Server API</a:t>
            </a:r>
          </a:p>
        </p:txBody>
      </p:sp>
      <p:sp>
        <p:nvSpPr>
          <p:cNvPr id="20" name="円柱 17"/>
          <p:cNvSpPr/>
          <p:nvPr/>
        </p:nvSpPr>
        <p:spPr bwMode="gray">
          <a:xfrm>
            <a:off x="2967471" y="2824249"/>
            <a:ext cx="614632" cy="389713"/>
          </a:xfrm>
          <a:prstGeom prst="can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Thing</a:t>
            </a:r>
          </a:p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Description</a:t>
            </a:r>
            <a:endParaRPr lang="ja-JP" altLang="en-US" sz="900" dirty="0" err="1" smtClean="0">
              <a:solidFill>
                <a:schemeClr val="bg1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22" name="角丸四角形 19"/>
          <p:cNvSpPr/>
          <p:nvPr/>
        </p:nvSpPr>
        <p:spPr bwMode="gray">
          <a:xfrm>
            <a:off x="593731" y="4325627"/>
            <a:ext cx="1102885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ctr">
              <a:defRPr/>
            </a:pPr>
            <a:r>
              <a:rPr lang="en-US" altLang="ja-JP" sz="900" kern="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Web Server</a:t>
            </a:r>
            <a:endParaRPr lang="ja-JP" altLang="en-US" sz="900" kern="0" dirty="0" err="1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23" name="角丸四角形 20"/>
          <p:cNvSpPr/>
          <p:nvPr/>
        </p:nvSpPr>
        <p:spPr bwMode="gray">
          <a:xfrm>
            <a:off x="1721599" y="4324520"/>
            <a:ext cx="1162683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HG明朝E" panose="02020909000000000000" pitchFamily="17" charset="-128"/>
                <a:cs typeface="+mn-cs"/>
              </a:rPr>
              <a:t>Web Client</a:t>
            </a:r>
          </a:p>
        </p:txBody>
      </p:sp>
      <p:cxnSp>
        <p:nvCxnSpPr>
          <p:cNvPr id="25" name="直線矢印コネクタ 22"/>
          <p:cNvCxnSpPr>
            <a:stCxn id="11" idx="2"/>
            <a:endCxn id="22" idx="0"/>
          </p:cNvCxnSpPr>
          <p:nvPr/>
        </p:nvCxnSpPr>
        <p:spPr bwMode="auto">
          <a:xfrm>
            <a:off x="1145174" y="3942939"/>
            <a:ext cx="0" cy="3826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cxnSp>
        <p:nvCxnSpPr>
          <p:cNvPr id="26" name="直線矢印コネクタ 23"/>
          <p:cNvCxnSpPr>
            <a:stCxn id="10" idx="2"/>
            <a:endCxn id="23" idx="0"/>
          </p:cNvCxnSpPr>
          <p:nvPr/>
        </p:nvCxnSpPr>
        <p:spPr bwMode="auto">
          <a:xfrm flipH="1">
            <a:off x="2302941" y="3942938"/>
            <a:ext cx="1" cy="38158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cxnSp>
        <p:nvCxnSpPr>
          <p:cNvPr id="28" name="直線コネクタ 26"/>
          <p:cNvCxnSpPr/>
          <p:nvPr/>
        </p:nvCxnSpPr>
        <p:spPr bwMode="auto">
          <a:xfrm flipV="1">
            <a:off x="1436752" y="4159947"/>
            <a:ext cx="1205394" cy="1"/>
          </a:xfrm>
          <a:prstGeom prst="line">
            <a:avLst/>
          </a:prstGeom>
          <a:noFill/>
          <a:ln w="25400" cap="flat" cmpd="sng" algn="ctr">
            <a:solidFill>
              <a:srgbClr val="9FB8CD"/>
            </a:solidFill>
            <a:prstDash val="sysDash"/>
            <a:headEnd type="none" w="med" len="med"/>
            <a:tailEnd type="none" w="med" len="med"/>
          </a:ln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rgbClr val="9FB8CD">
                <a:tint val="100000"/>
                <a:shade val="100000"/>
                <a:hueMod val="100000"/>
                <a:satMod val="100000"/>
              </a:srgbClr>
            </a:contourClr>
          </a:sp3d>
          <a:extLst/>
        </p:spPr>
      </p:cxnSp>
      <p:sp>
        <p:nvSpPr>
          <p:cNvPr id="29" name="角丸四角形 21"/>
          <p:cNvSpPr/>
          <p:nvPr/>
        </p:nvSpPr>
        <p:spPr bwMode="auto">
          <a:xfrm>
            <a:off x="593731" y="2496477"/>
            <a:ext cx="2270575" cy="328088"/>
          </a:xfrm>
          <a:prstGeom prst="roundRect">
            <a:avLst/>
          </a:prstGeom>
          <a:solidFill>
            <a:srgbClr val="7030A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Runtime Environment</a:t>
            </a:r>
            <a:endParaRPr lang="ja-JP" altLang="en-US" sz="900" dirty="0" smtClean="0">
              <a:solidFill>
                <a:schemeClr val="bg1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32" name="角丸四角形 34"/>
          <p:cNvSpPr/>
          <p:nvPr/>
        </p:nvSpPr>
        <p:spPr bwMode="gray">
          <a:xfrm>
            <a:off x="745209" y="4477158"/>
            <a:ext cx="1095898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ctr">
              <a:defRPr/>
            </a:pP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WoT</a:t>
            </a:r>
            <a:r>
              <a:rPr lang="en-US" altLang="ja-JP" sz="900" kern="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 </a:t>
            </a: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Servient</a:t>
            </a:r>
            <a:endParaRPr lang="en-US" altLang="ja-JP" sz="900" kern="0" dirty="0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33" name="角丸四角形 35"/>
          <p:cNvSpPr/>
          <p:nvPr/>
        </p:nvSpPr>
        <p:spPr bwMode="gray">
          <a:xfrm>
            <a:off x="1871973" y="4476052"/>
            <a:ext cx="1075582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ctr">
              <a:defRPr/>
            </a:pP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WoT</a:t>
            </a:r>
            <a:r>
              <a:rPr lang="en-US" altLang="ja-JP" sz="900" kern="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 </a:t>
            </a: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Servient</a:t>
            </a:r>
            <a:endParaRPr lang="en-US" altLang="ja-JP" sz="900" kern="0" dirty="0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34" name="角丸四角形吹き出し 24"/>
          <p:cNvSpPr/>
          <p:nvPr/>
        </p:nvSpPr>
        <p:spPr bwMode="gray">
          <a:xfrm>
            <a:off x="2593855" y="4077812"/>
            <a:ext cx="644079" cy="214294"/>
          </a:xfrm>
          <a:prstGeom prst="wedgeRoundRectCallout">
            <a:avLst>
              <a:gd name="adj1" fmla="val -49222"/>
              <a:gd name="adj2" fmla="val -41791"/>
              <a:gd name="adj3" fmla="val 16667"/>
            </a:avLst>
          </a:prstGeom>
          <a:gradFill rotWithShape="1">
            <a:gsLst>
              <a:gs pos="0">
                <a:srgbClr val="9FB8CD">
                  <a:tint val="45000"/>
                  <a:satMod val="200000"/>
                </a:srgbClr>
              </a:gs>
              <a:gs pos="30000">
                <a:srgbClr val="9FB8CD">
                  <a:tint val="61000"/>
                  <a:satMod val="200000"/>
                </a:srgbClr>
              </a:gs>
              <a:gs pos="45000">
                <a:srgbClr val="9FB8CD">
                  <a:tint val="66000"/>
                  <a:satMod val="200000"/>
                </a:srgbClr>
              </a:gs>
              <a:gs pos="55000">
                <a:srgbClr val="9FB8CD">
                  <a:tint val="66000"/>
                  <a:satMod val="200000"/>
                </a:srgbClr>
              </a:gs>
              <a:gs pos="73000">
                <a:srgbClr val="9FB8CD">
                  <a:tint val="61000"/>
                  <a:satMod val="200000"/>
                </a:srgbClr>
              </a:gs>
              <a:gs pos="100000">
                <a:srgbClr val="9FB8CD">
                  <a:tint val="45000"/>
                  <a:satMod val="200000"/>
                </a:srgbClr>
              </a:gs>
            </a:gsLst>
            <a:lin ang="950000" scaled="1"/>
          </a:gradFill>
          <a:ln w="9525" cap="flat" cmpd="sng" algn="ctr">
            <a:solidFill>
              <a:srgbClr val="9FB8CD"/>
            </a:solidFill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square" lIns="7200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ＭＳ Ｐゴシック" panose="020B0600070205080204" pitchFamily="50" charset="-128"/>
                <a:cs typeface="+mn-cs"/>
              </a:rPr>
              <a:t>WoT</a:t>
            </a:r>
            <a:r>
              <a:rPr kumimoji="0" lang="en-US" altLang="ja-JP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ＭＳ Ｐゴシック" panose="020B0600070205080204" pitchFamily="50" charset="-128"/>
                <a:cs typeface="+mn-cs"/>
              </a:rPr>
              <a:t> Interface</a:t>
            </a:r>
            <a:endParaRPr kumimoji="0" lang="ja-JP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35" name="Form 50"/>
          <p:cNvCxnSpPr>
            <a:stCxn id="20" idx="3"/>
            <a:endCxn id="33" idx="3"/>
          </p:cNvCxnSpPr>
          <p:nvPr/>
        </p:nvCxnSpPr>
        <p:spPr>
          <a:xfrm rot="5400000">
            <a:off x="2405781" y="3755736"/>
            <a:ext cx="1410780" cy="327231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12"/>
          <p:cNvCxnSpPr/>
          <p:nvPr/>
        </p:nvCxnSpPr>
        <p:spPr bwMode="auto">
          <a:xfrm>
            <a:off x="1524528" y="2200585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sp>
        <p:nvSpPr>
          <p:cNvPr id="37" name="テキスト ボックス 13"/>
          <p:cNvSpPr txBox="1"/>
          <p:nvPr/>
        </p:nvSpPr>
        <p:spPr>
          <a:xfrm>
            <a:off x="851248" y="2160394"/>
            <a:ext cx="70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Discovery API</a:t>
            </a:r>
          </a:p>
        </p:txBody>
      </p:sp>
      <p:cxnSp>
        <p:nvCxnSpPr>
          <p:cNvPr id="39" name="直線矢印コネクタ 12"/>
          <p:cNvCxnSpPr/>
          <p:nvPr/>
        </p:nvCxnSpPr>
        <p:spPr bwMode="auto">
          <a:xfrm>
            <a:off x="815337" y="2195941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chemeClr val="bg2">
                <a:lumMod val="25000"/>
              </a:schemeClr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</p:spTree>
    <p:extLst>
      <p:ext uri="{BB962C8B-B14F-4D97-AF65-F5344CB8AC3E}">
        <p14:creationId xmlns:p14="http://schemas.microsoft.com/office/powerpoint/2010/main" val="30073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of W3C </a:t>
            </a:r>
            <a:r>
              <a:rPr lang="en-US" dirty="0" err="1" smtClean="0"/>
              <a:t>WoT</a:t>
            </a:r>
            <a:r>
              <a:rPr lang="en-US" dirty="0" smtClean="0"/>
              <a:t> to OCF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W3C can provide community-based…</a:t>
            </a:r>
          </a:p>
          <a:p>
            <a:r>
              <a:rPr lang="en-US" dirty="0" smtClean="0"/>
              <a:t>Uniform Thing Description for all ecosystems</a:t>
            </a:r>
          </a:p>
          <a:p>
            <a:pPr lvl="1"/>
            <a:r>
              <a:rPr lang="en-US" dirty="0" smtClean="0"/>
              <a:t>Explicit support for </a:t>
            </a:r>
            <a:r>
              <a:rPr lang="en-US" dirty="0" err="1" smtClean="0"/>
              <a:t>IoT</a:t>
            </a:r>
            <a:r>
              <a:rPr lang="en-US" dirty="0" smtClean="0"/>
              <a:t> services and devices</a:t>
            </a:r>
          </a:p>
          <a:p>
            <a:pPr lvl="2"/>
            <a:r>
              <a:rPr lang="en-US" dirty="0" smtClean="0"/>
              <a:t>But still support web service ecosystem</a:t>
            </a:r>
          </a:p>
          <a:p>
            <a:pPr lvl="1"/>
            <a:r>
              <a:rPr lang="en-US" dirty="0" smtClean="0"/>
              <a:t>In contrast with RAML/Swagger: </a:t>
            </a:r>
          </a:p>
          <a:p>
            <a:pPr lvl="2"/>
            <a:r>
              <a:rPr lang="en-US" dirty="0" smtClean="0"/>
              <a:t>Only designed for server-based web services</a:t>
            </a:r>
          </a:p>
          <a:p>
            <a:r>
              <a:rPr lang="en-US" dirty="0" smtClean="0"/>
              <a:t>Connect existing Web community to the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smtClean="0"/>
              <a:t>Semantic web (RDF, schema.org, …)</a:t>
            </a:r>
          </a:p>
          <a:p>
            <a:pPr lvl="1"/>
            <a:r>
              <a:rPr lang="en-US" dirty="0" smtClean="0"/>
              <a:t>Browsers</a:t>
            </a:r>
          </a:p>
          <a:p>
            <a:pPr lvl="1"/>
            <a:r>
              <a:rPr lang="en-US" dirty="0" smtClean="0"/>
              <a:t>Search engines</a:t>
            </a:r>
          </a:p>
          <a:p>
            <a:pPr lvl="1"/>
            <a:r>
              <a:rPr lang="en-US" dirty="0" smtClean="0"/>
              <a:t>Web services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25416" y="1926522"/>
            <a:ext cx="4288815" cy="781777"/>
          </a:xfrm>
          <a:prstGeom prst="rect">
            <a:avLst/>
          </a:prstGeom>
          <a:ln/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W3C </a:t>
            </a:r>
            <a:r>
              <a:rPr lang="en-US" dirty="0" err="1" smtClean="0"/>
              <a:t>WoT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25417" y="2847902"/>
            <a:ext cx="801903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OCF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5753" y="2847902"/>
            <a:ext cx="798348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Amazon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Services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2535" y="2847902"/>
            <a:ext cx="752626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DDS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03595" y="2847902"/>
            <a:ext cx="977221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HomeKit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180832" y="3550920"/>
            <a:ext cx="79248" cy="685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333232" y="3550920"/>
            <a:ext cx="79248" cy="685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485632" y="3550920"/>
            <a:ext cx="79248" cy="685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2400" dirty="0" smtClean="0"/>
              <a:t>Summary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W3C </a:t>
            </a:r>
            <a:r>
              <a:rPr lang="en-US" sz="1800" dirty="0" err="1" smtClean="0"/>
              <a:t>WoT</a:t>
            </a:r>
            <a:r>
              <a:rPr lang="en-US" sz="1800" dirty="0" smtClean="0"/>
              <a:t> WG to target applying web technologies to the Internet of Things</a:t>
            </a:r>
          </a:p>
          <a:p>
            <a:pPr lvl="1"/>
            <a:r>
              <a:rPr lang="en-US" sz="1600" dirty="0" smtClean="0"/>
              <a:t>Develop “Web of Things” standards</a:t>
            </a:r>
          </a:p>
          <a:p>
            <a:r>
              <a:rPr lang="en-US" sz="1800" dirty="0" smtClean="0"/>
              <a:t>Based on several years of work in the W3C </a:t>
            </a:r>
            <a:r>
              <a:rPr lang="en-US" sz="1800" dirty="0" err="1" smtClean="0"/>
              <a:t>WoT</a:t>
            </a:r>
            <a:r>
              <a:rPr lang="en-US" sz="1800" dirty="0" smtClean="0"/>
              <a:t> Interest </a:t>
            </a:r>
            <a:r>
              <a:rPr lang="en-US" sz="1800" dirty="0"/>
              <a:t>G</a:t>
            </a:r>
            <a:r>
              <a:rPr lang="en-US" sz="1800" dirty="0" smtClean="0"/>
              <a:t>roup</a:t>
            </a:r>
          </a:p>
          <a:p>
            <a:r>
              <a:rPr lang="en-US" sz="1800" dirty="0" smtClean="0"/>
              <a:t>Aiming at an abstraction layer above individual protocols</a:t>
            </a:r>
          </a:p>
          <a:p>
            <a:pPr lvl="1"/>
            <a:r>
              <a:rPr lang="en-US" sz="1600" dirty="0" smtClean="0"/>
              <a:t>Focus on </a:t>
            </a:r>
            <a:r>
              <a:rPr lang="en-US" sz="1600" i="1" dirty="0" smtClean="0"/>
              <a:t>metadata</a:t>
            </a:r>
            <a:r>
              <a:rPr lang="en-US" sz="1600" dirty="0" smtClean="0"/>
              <a:t> describing internet of things services, protocols, and resources</a:t>
            </a:r>
          </a:p>
          <a:p>
            <a:pPr lvl="1"/>
            <a:r>
              <a:rPr lang="en-US" sz="1600" dirty="0" smtClean="0"/>
              <a:t>Leverage existing web technologies and standards, in particular, the semantic web</a:t>
            </a:r>
          </a:p>
          <a:p>
            <a:pPr marL="0" indent="0">
              <a:buNone/>
            </a:pPr>
            <a:r>
              <a:rPr lang="en-US" sz="1800" b="1" dirty="0" smtClean="0">
                <a:sym typeface="Wingdings" panose="05000000000000000000" pitchFamily="2" charset="2"/>
              </a:rPr>
              <a:t> </a:t>
            </a:r>
            <a:r>
              <a:rPr lang="en-US" sz="1800" b="1" dirty="0" smtClean="0"/>
              <a:t>Enable (1) scalable tooling ecosystem for bridging, validation, and search, among others; and (2) a vendor and platform independent open market for services.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4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Custom 4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2150D2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58744</TotalTime>
  <Words>1025</Words>
  <Application>Microsoft Office PowerPoint</Application>
  <PresentationFormat>On-screen Show (16:9)</PresentationFormat>
  <Paragraphs>187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Gill Sans MT</vt:lpstr>
      <vt:lpstr>HG明朝E</vt:lpstr>
      <vt:lpstr>ＭＳ Ｐゴシック</vt:lpstr>
      <vt:lpstr>Arial</vt:lpstr>
      <vt:lpstr>Calibri</vt:lpstr>
      <vt:lpstr>Chiller</vt:lpstr>
      <vt:lpstr>Helvetica</vt:lpstr>
      <vt:lpstr>Times</vt:lpstr>
      <vt:lpstr>Times New Roman</vt:lpstr>
      <vt:lpstr>Wingdings</vt:lpstr>
      <vt:lpstr>Expo</vt:lpstr>
      <vt:lpstr>Introduction to W3C Web of Things </vt:lpstr>
      <vt:lpstr>W3C and the Web of Things – resources and links</vt:lpstr>
      <vt:lpstr>Goal: enabling interoperability across platforms</vt:lpstr>
      <vt:lpstr>Thing abstraction </vt:lpstr>
      <vt:lpstr>Benefits of standardised metadata</vt:lpstr>
      <vt:lpstr>Linked Data and semantic models</vt:lpstr>
      <vt:lpstr>Web of Things – current reference architecture</vt:lpstr>
      <vt:lpstr>Relationship of W3C WoT to OCF</vt:lpstr>
      <vt:lpstr>Summary</vt:lpstr>
      <vt:lpstr>Backup</vt:lpstr>
      <vt:lpstr>Tooling for Bridging</vt:lpstr>
      <vt:lpstr>Levels of Abstraction – separation of concerns</vt:lpstr>
      <vt:lpstr>Distributed Web of Things</vt:lpstr>
      <vt:lpstr>Members of the Web of Things Interest Group</vt:lpstr>
      <vt:lpstr>IoT Alliances and Standards Development Organisations</vt:lpstr>
      <vt:lpstr>Liaisons and Collaborations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Valerie Chang</dc:creator>
  <cp:lastModifiedBy>Mccool, Michael</cp:lastModifiedBy>
  <cp:revision>4381</cp:revision>
  <cp:lastPrinted>2016-10-12T19:14:25Z</cp:lastPrinted>
  <dcterms:created xsi:type="dcterms:W3CDTF">2016-02-19T12:53:30Z</dcterms:created>
  <dcterms:modified xsi:type="dcterms:W3CDTF">2016-11-12T02:32:09Z</dcterms:modified>
</cp:coreProperties>
</file>